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6" r:id="rId6"/>
    <p:sldId id="267" r:id="rId7"/>
    <p:sldId id="268" r:id="rId8"/>
    <p:sldId id="271" r:id="rId9"/>
    <p:sldId id="270" r:id="rId10"/>
    <p:sldId id="269" r:id="rId11"/>
    <p:sldId id="272" r:id="rId12"/>
    <p:sldId id="265" r:id="rId13"/>
    <p:sldId id="273" r:id="rId14"/>
    <p:sldId id="274" r:id="rId15"/>
    <p:sldId id="276" r:id="rId16"/>
    <p:sldId id="27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5/3/2022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altLang="zh-CN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baike.baidu.com/item/%E7%BA%B3%E7%B1%B3%E7%BB%93%E6%9E%84/859158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/>
          <a:p>
            <a:r>
              <a:rPr lang="zh-CN" altLang="en-US" sz="2800" dirty="0"/>
              <a:t>基于量子点闪烁的超分辨技术</a:t>
            </a:r>
            <a:endParaRPr lang="en-US" sz="28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62100" y="3778359"/>
            <a:ext cx="5734050" cy="955565"/>
          </a:xfrm>
        </p:spPr>
        <p:txBody>
          <a:bodyPr/>
          <a:lstStyle/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61FE-F404-4CBA-AA4F-F4FE768C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超导量子干涉仪</a:t>
            </a:r>
          </a:p>
        </p:txBody>
      </p:sp>
      <p:pic>
        <p:nvPicPr>
          <p:cNvPr id="4" name="Picture 2" descr="鱿鱼原理图">
            <a:extLst>
              <a:ext uri="{FF2B5EF4-FFF2-40B4-BE49-F238E27FC236}">
                <a16:creationId xmlns:a16="http://schemas.microsoft.com/office/drawing/2014/main" id="{DA87D1AF-FC36-4D09-B95A-ABA2F557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9838"/>
            <a:ext cx="12192000" cy="5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图 1">
            <a:extLst>
              <a:ext uri="{FF2B5EF4-FFF2-40B4-BE49-F238E27FC236}">
                <a16:creationId xmlns:a16="http://schemas.microsoft.com/office/drawing/2014/main" id="{B5E7C93C-E56F-42C1-B564-183E499CC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0"/>
            <a:ext cx="838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FFC80-C966-46E0-A2DB-4D6EEF440772}"/>
              </a:ext>
            </a:extLst>
          </p:cNvPr>
          <p:cNvSpPr txBox="1"/>
          <p:nvPr/>
        </p:nvSpPr>
        <p:spPr>
          <a:xfrm>
            <a:off x="8670925" y="3429000"/>
            <a:ext cx="32575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Halbertal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Cuppens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Shalom, M.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Nanoscale thermal imaging of dissipation in quantum systems.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539, 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407–410 (2016).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9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ABF246C-6CCC-4BB2-9E62-6C8106F37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0"/>
            <a:ext cx="8408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49E95-85CA-4D5C-9558-15B78F281651}"/>
              </a:ext>
            </a:extLst>
          </p:cNvPr>
          <p:cNvSpPr txBox="1"/>
          <p:nvPr/>
        </p:nvSpPr>
        <p:spPr>
          <a:xfrm>
            <a:off x="8551863" y="3562081"/>
            <a:ext cx="36401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L.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Tschirhart,M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Serlin,H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Polshyn,A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Shragai,Z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Xia,J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Zhu,Y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Zhang,K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Watanabe,T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Taniguchi,M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Huber,A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F. Young, Science, 372, 6548, (1323-1327), (2021).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EED6702-57F4-4C93-954D-D9E862A5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527"/>
            <a:ext cx="1219200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69549-EA6E-49BD-8A60-B03493E6723C}"/>
              </a:ext>
            </a:extLst>
          </p:cNvPr>
          <p:cNvSpPr txBox="1"/>
          <p:nvPr/>
        </p:nvSpPr>
        <p:spPr>
          <a:xfrm>
            <a:off x="133350" y="5981431"/>
            <a:ext cx="11925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L.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Tschirhart,M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Serlin,H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Polshyn,A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Shragai,Z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Xia,J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Zhu,Y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Zhang,K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Watanabe,T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Taniguchi,M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Huber,A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F. Young, Science, 372, 6548, (1323-1327), (2021).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1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B27F7FE-7568-451E-8711-96EFAF025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" y="0"/>
            <a:ext cx="11858625" cy="62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ABB49-201F-48E3-8C8A-CBBDA5E3BA12}"/>
              </a:ext>
            </a:extLst>
          </p:cNvPr>
          <p:cNvSpPr txBox="1"/>
          <p:nvPr/>
        </p:nvSpPr>
        <p:spPr>
          <a:xfrm>
            <a:off x="2319337" y="6199285"/>
            <a:ext cx="7977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Halbertal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Cuppens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Shalom, M.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Nanoscale thermal imaging of dissipation in quantum systems.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539, 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407–410 (2016).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前缀知识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量子点：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把激子在三个空间方向上束缚住的半导体</a:t>
            </a:r>
            <a:r>
              <a:rPr lang="zh-CN" altLang="en-US" b="0" i="0" u="sng" dirty="0">
                <a:solidFill>
                  <a:srgbClr val="136EC2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hlinkClick r:id="rId2"/>
              </a:rPr>
              <a:t>纳米结构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量子点的闪烁现象：</a:t>
            </a:r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2" descr="Details are in the caption following the image">
            <a:extLst>
              <a:ext uri="{FF2B5EF4-FFF2-40B4-BE49-F238E27FC236}">
                <a16:creationId xmlns:a16="http://schemas.microsoft.com/office/drawing/2014/main" id="{EF003291-FCD6-4C02-867C-21CEADB33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30"/>
          <a:stretch/>
        </p:blipFill>
        <p:spPr bwMode="auto">
          <a:xfrm>
            <a:off x="6835776" y="1924051"/>
            <a:ext cx="4949938" cy="493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图 1">
            <a:extLst>
              <a:ext uri="{FF2B5EF4-FFF2-40B4-BE49-F238E27FC236}">
                <a16:creationId xmlns:a16="http://schemas.microsoft.com/office/drawing/2014/main" id="{839EE05A-D792-4D86-803E-294723CC6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" b="51111"/>
          <a:stretch/>
        </p:blipFill>
        <p:spPr bwMode="auto">
          <a:xfrm>
            <a:off x="616736" y="2609850"/>
            <a:ext cx="621904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E3DA7-23F4-407A-9109-19AD2C19336D}"/>
              </a:ext>
            </a:extLst>
          </p:cNvPr>
          <p:cNvSpPr txBox="1"/>
          <p:nvPr/>
        </p:nvSpPr>
        <p:spPr>
          <a:xfrm>
            <a:off x="616736" y="492502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Han, X., Zhang, G., Li, B., Yang, C., Guo, W., Bai, X., Huang, P., Chen, R., Qin, C., Hu, J., Ma, Y., Zhong, H., Xiao, L., Jia, S., Small 2020, 16, 2005435.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26600-F323-46FD-8EA2-7EAA7A82F82A}"/>
              </a:ext>
            </a:extLst>
          </p:cNvPr>
          <p:cNvSpPr txBox="1"/>
          <p:nvPr/>
        </p:nvSpPr>
        <p:spPr>
          <a:xfrm>
            <a:off x="530618" y="6090722"/>
            <a:ext cx="639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Trinh, C.T., Minh, D.N.,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Ahn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K.J.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 Rep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10, 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2172 (2020).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134D-2F3D-4CDB-A0F9-E96C4CAB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量子点的“充放电”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72ED7-AA72-49AF-B7E8-A812EC17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57" y="1338262"/>
            <a:ext cx="5360784" cy="4651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1A371-2B2A-4A09-BCF0-3C4CC644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1338262"/>
            <a:ext cx="5313866" cy="4651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9966D-618D-4F69-A1C5-70EC7606CAC1}"/>
              </a:ext>
            </a:extLst>
          </p:cNvPr>
          <p:cNvSpPr txBox="1"/>
          <p:nvPr/>
        </p:nvSpPr>
        <p:spPr>
          <a:xfrm>
            <a:off x="1861378" y="6154738"/>
            <a:ext cx="8467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A.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Cordones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S. R. Leone , Chem. Soc. Rev., 2013, 42 , 3209 —3221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2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8D88-2AC0-4407-8A84-3B8F26B2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photon antibunching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EA841D-8C30-417B-897D-B48DE9C0C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利用俄歇复合速率远大于辐射复合速率，因此多激子多光子发射被抑制。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量化缺失的多光子信息等效于多光子检测信号，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N-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光子检测信号分辨率相当于单光子检测的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𝑁</m:t>
                        </m:r>
                      </m:e>
                    </m:rad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倍。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EA841D-8C30-417B-897D-B48DE9C0C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1467" r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0C490EDE-F66D-4180-AD12-EBD050125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504951"/>
            <a:ext cx="8409816" cy="36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D85EA-8460-431A-813F-D23188EAEF83}"/>
              </a:ext>
            </a:extLst>
          </p:cNvPr>
          <p:cNvSpPr txBox="1"/>
          <p:nvPr/>
        </p:nvSpPr>
        <p:spPr>
          <a:xfrm>
            <a:off x="495300" y="3886200"/>
            <a:ext cx="2943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Nano Lett.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2013, 13, 12, 5832–5836</a:t>
            </a:r>
          </a:p>
        </p:txBody>
      </p:sp>
    </p:spTree>
    <p:extLst>
      <p:ext uri="{BB962C8B-B14F-4D97-AF65-F5344CB8AC3E}">
        <p14:creationId xmlns:p14="http://schemas.microsoft.com/office/powerpoint/2010/main" val="26268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0FB2-9877-48B1-85AA-9547B396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5086F-1F78-4135-9888-B0500D9A2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7316" y="5191829"/>
                <a:ext cx="9982200" cy="4572000"/>
              </a:xfrm>
            </p:spPr>
            <p:txBody>
              <a:bodyPr/>
              <a:lstStyle/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为了避免激光功率抖动的影响，将激光功率提高到量子点发光饱和的强度。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由于激光功率增大，脉冲激光频率越大，对于量子点造成不可逆损伤的程度越大，频率小于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100kHz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是合适的。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来自独立探测器的影响可以忽略（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HBT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效应），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-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6</m:t>
                        </m:r>
                      </m:sup>
                    </m:sSup>
                  </m:oMath>
                </a14:m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5086F-1F78-4135-9888-B0500D9A2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7316" y="5191829"/>
                <a:ext cx="9982200" cy="4572000"/>
              </a:xfrm>
              <a:blipFill>
                <a:blip r:embed="rId2"/>
                <a:stretch>
                  <a:fillRect l="-1465" t="-1467" r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E91D3F-6661-4B7C-8433-E93010574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84" y="1285063"/>
            <a:ext cx="9688932" cy="3270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98194-AD45-4A3A-B763-EC9A8480929E}"/>
              </a:ext>
            </a:extLst>
          </p:cNvPr>
          <p:cNvSpPr txBox="1"/>
          <p:nvPr/>
        </p:nvSpPr>
        <p:spPr>
          <a:xfrm>
            <a:off x="977316" y="4545498"/>
            <a:ext cx="11119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Ron Tenne,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Osip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Schwartz, Ayelet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Teitelboim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Pazit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Rukenstien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Jonathan M. Levitt,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Taleb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Mokari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Oron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Proc. SPIE 9165, Physical Chemistry of Interfaces and Nanomaterials XIII, 916519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4FF105A4-19F0-45F6-B6BE-3DAF65531C07}"/>
              </a:ext>
            </a:extLst>
          </p:cNvPr>
          <p:cNvSpPr txBox="1">
            <a:spLocks/>
          </p:cNvSpPr>
          <p:nvPr/>
        </p:nvSpPr>
        <p:spPr>
          <a:xfrm>
            <a:off x="1251534" y="3733800"/>
            <a:ext cx="10166934" cy="4600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333333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D42EF-4E23-472C-94EA-6EF41741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1" y="0"/>
            <a:ext cx="688639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36D2E-B97B-45A8-9BB7-61880A6B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14" y="628622"/>
            <a:ext cx="2419688" cy="400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C4934D-DC8B-4231-9751-D7D1675384FA}"/>
              </a:ext>
            </a:extLst>
          </p:cNvPr>
          <p:cNvSpPr txBox="1"/>
          <p:nvPr/>
        </p:nvSpPr>
        <p:spPr>
          <a:xfrm>
            <a:off x="6967449" y="1356076"/>
            <a:ext cx="4834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实际上，即使在探测经典光时，EMCCD中的像素读数也不是不相关的。除此之外，由于温度不稳定、时钟电压漂移等原因造成的长期波动，需要对我们的数据处理进行修改。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131073-C6CC-4979-BB89-602306D6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49" y="2703960"/>
            <a:ext cx="4791744" cy="5906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D7289-9699-4CA4-BA41-D01962C55233}"/>
              </a:ext>
            </a:extLst>
          </p:cNvPr>
          <p:cNvSpPr txBox="1"/>
          <p:nvPr/>
        </p:nvSpPr>
        <p:spPr>
          <a:xfrm>
            <a:off x="7398918" y="4206656"/>
            <a:ext cx="4019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Nano Lett.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2013, 13, 12, 5832–5836</a:t>
            </a:r>
          </a:p>
        </p:txBody>
      </p:sp>
    </p:spTree>
    <p:extLst>
      <p:ext uri="{BB962C8B-B14F-4D97-AF65-F5344CB8AC3E}">
        <p14:creationId xmlns:p14="http://schemas.microsoft.com/office/powerpoint/2010/main" val="246665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D8513-9C83-49BC-9A37-122128F9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8" y="0"/>
            <a:ext cx="606472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21E4D-AF1F-4F11-BCAF-A1B9A5CB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58" y="590488"/>
            <a:ext cx="5260577" cy="1104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BE0AC-BABF-4C7E-9F5A-A32E66D25462}"/>
              </a:ext>
            </a:extLst>
          </p:cNvPr>
          <p:cNvSpPr txBox="1"/>
          <p:nvPr/>
        </p:nvSpPr>
        <p:spPr>
          <a:xfrm>
            <a:off x="6632833" y="1794226"/>
            <a:ext cx="4834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同上产生的修正改为：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1097-DB46-4DCB-9A1F-FCAB8AB3E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12" y="2517111"/>
            <a:ext cx="5938244" cy="749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60EBD-A2F4-42F2-A2AF-646A884BC152}"/>
              </a:ext>
            </a:extLst>
          </p:cNvPr>
          <p:cNvSpPr txBox="1"/>
          <p:nvPr/>
        </p:nvSpPr>
        <p:spPr>
          <a:xfrm>
            <a:off x="6213712" y="358529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(p, q) = (1, −2), (1, −1), (1, 2), (2, −1), (2, 1), (−1, −2), (−1, 1), (−1, 2), (−2, −1), (−2, 1).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3A932-BDAB-413A-88B0-A8C048DBB9A8}"/>
              </a:ext>
            </a:extLst>
          </p:cNvPr>
          <p:cNvSpPr txBox="1"/>
          <p:nvPr/>
        </p:nvSpPr>
        <p:spPr>
          <a:xfrm>
            <a:off x="7173059" y="4683196"/>
            <a:ext cx="4019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Nano Lett.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2013, 13, 12, 5832–5836</a:t>
            </a:r>
          </a:p>
        </p:txBody>
      </p:sp>
    </p:spTree>
    <p:extLst>
      <p:ext uri="{BB962C8B-B14F-4D97-AF65-F5344CB8AC3E}">
        <p14:creationId xmlns:p14="http://schemas.microsoft.com/office/powerpoint/2010/main" val="167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E8E06-DC69-4B52-8456-718439910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3" y="0"/>
            <a:ext cx="87346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FE22A-5B31-4DD9-AA11-11B79E8C2DF2}"/>
              </a:ext>
            </a:extLst>
          </p:cNvPr>
          <p:cNvSpPr txBox="1"/>
          <p:nvPr/>
        </p:nvSpPr>
        <p:spPr>
          <a:xfrm>
            <a:off x="9063886" y="4990228"/>
            <a:ext cx="2904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Nano Lett.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2013, 13, 12, 5832–5836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A89D4-98F2-408E-A04F-81BAA97F8697}"/>
              </a:ext>
            </a:extLst>
          </p:cNvPr>
          <p:cNvSpPr txBox="1"/>
          <p:nvPr/>
        </p:nvSpPr>
        <p:spPr>
          <a:xfrm>
            <a:off x="8958377" y="1840456"/>
            <a:ext cx="4019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400</a:t>
            </a:r>
            <a:r>
              <a:rPr lang="zh-CN" altLang="en-US" dirty="0"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万张图片叠加</a:t>
            </a:r>
            <a:endParaRPr lang="en-US" altLang="zh-CN" dirty="0"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72781-A037-4D86-A488-E2D4121C1322}"/>
              </a:ext>
            </a:extLst>
          </p:cNvPr>
          <p:cNvSpPr txBox="1"/>
          <p:nvPr/>
        </p:nvSpPr>
        <p:spPr>
          <a:xfrm>
            <a:off x="8958377" y="2854396"/>
            <a:ext cx="40195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普通荧光分辨率：</a:t>
            </a:r>
            <a:r>
              <a:rPr lang="en-US" altLang="zh-CN" dirty="0"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272nm</a:t>
            </a: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二阶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 antibunching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分辨率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216nm</a:t>
            </a: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三阶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 antibunching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分辨率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181nm</a:t>
            </a:r>
            <a:endParaRPr lang="en-US" altLang="zh-CN" dirty="0">
              <a:effectLst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/>
          <a:p>
            <a:r>
              <a:rPr lang="zh-CN" altLang="en-US" sz="2800" dirty="0"/>
              <a:t>石墨烯中单原子缺陷成像</a:t>
            </a:r>
            <a:endParaRPr lang="en-US" sz="28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62100" y="3778359"/>
            <a:ext cx="5734050" cy="955565"/>
          </a:xfrm>
        </p:spPr>
        <p:txBody>
          <a:bodyPr/>
          <a:lstStyle/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93</TotalTime>
  <Words>743</Words>
  <Application>Microsoft Office PowerPoint</Application>
  <PresentationFormat>Widescreen</PresentationFormat>
  <Paragraphs>47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KaiTi</vt:lpstr>
      <vt:lpstr>Arial</vt:lpstr>
      <vt:lpstr>Cambria Math</vt:lpstr>
      <vt:lpstr>Euphemia</vt:lpstr>
      <vt:lpstr>Plantagenet Cherokee</vt:lpstr>
      <vt:lpstr>Times New Roman</vt:lpstr>
      <vt:lpstr>Wingdings</vt:lpstr>
      <vt:lpstr>Academic Literature 16x9</vt:lpstr>
      <vt:lpstr>基于量子点闪烁的超分辨技术</vt:lpstr>
      <vt:lpstr>前缀知识</vt:lpstr>
      <vt:lpstr>量子点的“充放电”</vt:lpstr>
      <vt:lpstr>photon antibunching</vt:lpstr>
      <vt:lpstr>注意事项</vt:lpstr>
      <vt:lpstr>PowerPoint Presentation</vt:lpstr>
      <vt:lpstr>PowerPoint Presentation</vt:lpstr>
      <vt:lpstr>PowerPoint Presentation</vt:lpstr>
      <vt:lpstr>石墨烯中单原子缺陷成像</vt:lpstr>
      <vt:lpstr>超导量子干涉仪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xinan</dc:creator>
  <cp:lastModifiedBy>xinan</cp:lastModifiedBy>
  <cp:revision>13</cp:revision>
  <dcterms:created xsi:type="dcterms:W3CDTF">2022-04-26T13:22:43Z</dcterms:created>
  <dcterms:modified xsi:type="dcterms:W3CDTF">2022-05-02T17:48:11Z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